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90" r:id="rId5"/>
  </p:sldIdLst>
  <p:sldSz cx="6858000" cy="9906000" type="A4"/>
  <p:notesSz cx="6794500" cy="9931400"/>
  <p:custDataLst>
    <p:tags r:id="rId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2F2"/>
    <a:srgbClr val="00703C"/>
    <a:srgbClr val="007A3D"/>
    <a:srgbClr val="0096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15" autoAdjust="0"/>
    <p:restoredTop sz="89935" autoAdjust="0"/>
  </p:normalViewPr>
  <p:slideViewPr>
    <p:cSldViewPr snapToGrid="0">
      <p:cViewPr varScale="1">
        <p:scale>
          <a:sx n="112" d="100"/>
          <a:sy n="112" d="100"/>
        </p:scale>
        <p:origin x="4220" y="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tags" Target="tags/tag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b-NO"/>
              <a:t>Klikk for å redigere undertittelstil i malen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b-NO"/>
              <a:t>Klikk på ikonet for å legge til et bilde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C11A4E-17FD-4D78-96FD-BEA43D5461E2}" type="datetimeFigureOut">
              <a:rPr lang="nb-NO" smtClean="0"/>
              <a:t>25.03.2026</a:t>
            </a:fld>
            <a:endParaRPr lang="nb-N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D63185-EB8B-4C55-8806-A1F9DE8BA36D}" type="slidenum">
              <a:rPr lang="nb-NO" smtClean="0"/>
              <a:t>‹#›</a:t>
            </a:fld>
            <a:endParaRPr 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ktangel 1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0"/>
            <a:ext cx="6858000" cy="540000"/>
          </a:xfrm>
          <a:prstGeom prst="rect">
            <a:avLst/>
          </a:prstGeom>
          <a:solidFill>
            <a:srgbClr val="007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solidFill>
                <a:schemeClr val="bg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12" name="Rektangel 11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365302"/>
            <a:ext cx="6858000" cy="540000"/>
          </a:xfrm>
          <a:prstGeom prst="rect">
            <a:avLst/>
          </a:prstGeom>
          <a:solidFill>
            <a:srgbClr val="007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>
              <a:latin typeface="Plus Jakarta Sans" pitchFamily="2" charset="0"/>
              <a:cs typeface="Plus Jakarta Sans" pitchFamily="2" charset="0"/>
            </a:endParaRPr>
          </a:p>
        </p:txBody>
      </p:sp>
      <p:pic>
        <p:nvPicPr>
          <p:cNvPr id="9" name="Bilde 8"/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843" y="126770"/>
            <a:ext cx="592203" cy="277215"/>
          </a:xfrm>
          <a:prstGeom prst="rect">
            <a:avLst/>
          </a:prstGeom>
        </p:spPr>
      </p:pic>
      <p:sp>
        <p:nvSpPr>
          <p:cNvPr id="21" name="TekstSylinder 20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0" y="9527580"/>
            <a:ext cx="685799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b-NO" sz="700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Betek Norge AS   |   post@betek-norge.no    |   Org: 980 832 481   |   </a:t>
            </a:r>
            <a:r>
              <a:rPr lang="nb-NO" sz="700" dirty="0" err="1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Betek</a:t>
            </a:r>
            <a:r>
              <a:rPr lang="nb-NO" sz="700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 Norge AS forbeholder seg retten til å endre på spesifikasjonene uten varsel.</a:t>
            </a:r>
          </a:p>
        </p:txBody>
      </p:sp>
      <p:sp>
        <p:nvSpPr>
          <p:cNvPr id="5" name="TekstSylinder 4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276666" y="105594"/>
            <a:ext cx="2079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FDV </a:t>
            </a:r>
            <a:r>
              <a:rPr lang="en-US" sz="1400" b="1" dirty="0" err="1">
                <a:solidFill>
                  <a:schemeClr val="bg1"/>
                </a:solidFill>
                <a:latin typeface="Plus Jakarta Sans" pitchFamily="2" charset="0"/>
                <a:cs typeface="Plus Jakarta Sans" pitchFamily="2" charset="0"/>
              </a:rPr>
              <a:t>Dokument</a:t>
            </a:r>
            <a:endParaRPr lang="en-US" altLang="nb-NO" sz="1400" b="1" dirty="0">
              <a:solidFill>
                <a:schemeClr val="bg1"/>
              </a:solidFill>
              <a:latin typeface="Plus Jakarta Sans" pitchFamily="2" charset="0"/>
              <a:cs typeface="Plus Jakarta Sans" pitchFamily="2" charset="0"/>
            </a:endParaRPr>
          </a:p>
        </p:txBody>
      </p:sp>
      <p:sp>
        <p:nvSpPr>
          <p:cNvPr id="6" name="TekstSylinder 3"/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 flipH="1">
            <a:off x="500817" y="872960"/>
            <a:ext cx="3652737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>
                <a:latin typeface="Plus Jakarta Sans" pitchFamily="2" charset="0"/>
                <a:cs typeface="Plus Jakarta Sans" pitchFamily="2" charset="0"/>
              </a:rPr>
              <a:t>Jura 15-48 IP69K </a:t>
            </a:r>
            <a:r>
              <a:rPr lang="en-US" sz="2200" dirty="0" err="1">
                <a:latin typeface="Plus Jakarta Sans" pitchFamily="2" charset="0"/>
                <a:cs typeface="Plus Jakarta Sans" pitchFamily="2" charset="0"/>
              </a:rPr>
              <a:t>DALi</a:t>
            </a:r>
            <a:br>
              <a:rPr lang="nb-NO" sz="1600" b="1" dirty="0">
                <a:latin typeface="Plus Jakarta Sans" pitchFamily="2" charset="0"/>
                <a:cs typeface="Plus Jakarta Sans" pitchFamily="2" charset="0"/>
              </a:rPr>
            </a:br>
            <a:r>
              <a:rPr lang="nb-NO" sz="800" dirty="0">
                <a:latin typeface="Plus Jakarta Sans" pitchFamily="2" charset="0"/>
                <a:cs typeface="Plus Jakarta Sans" pitchFamily="2" charset="0"/>
              </a:rPr>
              <a:t>E</a:t>
            </a:r>
            <a:r>
              <a:rPr lang="en-US" sz="800" dirty="0">
                <a:latin typeface="Plus Jakarta Sans" pitchFamily="2" charset="0"/>
                <a:cs typeface="Plus Jakarta Sans" pitchFamily="2" charset="0"/>
              </a:rPr>
              <a:t>LNUMMER: </a:t>
            </a:r>
            <a:r>
              <a:rPr lang="en-US" sz="900" b="1" dirty="0">
                <a:latin typeface="Plus Jakarta Sans" pitchFamily="2" charset="0"/>
                <a:cs typeface="Plus Jakarta Sans" pitchFamily="2" charset="0"/>
              </a:rPr>
              <a:t>3254684     </a:t>
            </a:r>
            <a:r>
              <a:rPr lang="en-US" sz="850" dirty="0">
                <a:latin typeface="Plus Jakarta Sans" pitchFamily="2" charset="0"/>
                <a:cs typeface="Plus Jakarta Sans" pitchFamily="2" charset="0"/>
              </a:rPr>
              <a:t> |      </a:t>
            </a:r>
            <a:r>
              <a:rPr lang="en-US" sz="800" dirty="0">
                <a:latin typeface="Plus Jakarta Sans" pitchFamily="2" charset="0"/>
                <a:cs typeface="Plus Jakarta Sans" pitchFamily="2" charset="0"/>
              </a:rPr>
              <a:t>EAN: </a:t>
            </a:r>
            <a:r>
              <a:rPr lang="en-US" sz="900" b="1" dirty="0">
                <a:latin typeface="Plus Jakarta Sans" pitchFamily="2" charset="0"/>
                <a:cs typeface="Plus Jakarta Sans" pitchFamily="2" charset="0"/>
              </a:rPr>
              <a:t>7070913021204</a:t>
            </a:r>
            <a:endParaRPr sz="900" b="1" dirty="0">
              <a:latin typeface="Plus Jakarta Sans" pitchFamily="2" charset="0"/>
              <a:cs typeface="Plus Jakarta Sans" pitchFamily="2" charset="0"/>
            </a:endParaRPr>
          </a:p>
        </p:txBody>
      </p:sp>
      <p:graphicFrame>
        <p:nvGraphicFramePr>
          <p:cNvPr id="4" name="Tabell 8">
            <a:extLst>
              <a:ext uri="{FF2B5EF4-FFF2-40B4-BE49-F238E27FC236}">
                <a16:creationId xmlns:a16="http://schemas.microsoft.com/office/drawing/2014/main" id="{39C3ABF4-9F96-EEC9-968F-23B505976D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6374634"/>
              </p:ext>
            </p:extLst>
          </p:nvPr>
        </p:nvGraphicFramePr>
        <p:xfrm>
          <a:off x="500818" y="2148840"/>
          <a:ext cx="3486193" cy="569976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2027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8863">
                  <a:extLst>
                    <a:ext uri="{9D8B030D-6E8A-4147-A177-3AD203B41FA5}">
                      <a16:colId xmlns:a16="http://schemas.microsoft.com/office/drawing/2014/main" val="2797748793"/>
                    </a:ext>
                  </a:extLst>
                </a:gridCol>
              </a:tblGrid>
              <a:tr h="129540">
                <a:tc>
                  <a:txBody>
                    <a:bodyPr/>
                    <a:lstStyle/>
                    <a:p>
                      <a:pPr algn="l" fontAlgn="ctr"/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Generelle data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Installasjonstype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Utenpåliggende</a:t>
                      </a:r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Lyskilde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LED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Hvit</a:t>
                      </a:r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Energiklasse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</a:t>
                      </a:r>
                      <a:endParaRPr lang="nb-NO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47571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009345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Elektriske egenskaper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Effekt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34</a:t>
                      </a:r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W</a:t>
                      </a:r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Driftspenning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AC 220 - 240V 50 / 60Hz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Driver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Av / på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Driver inkludert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Ja</a:t>
                      </a:r>
                      <a:endParaRPr lang="en-US" altLang="nb-NO" sz="800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  <a:sym typeface="+mn-ea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Isolasjonsklasse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Klasse II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Dimbar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Nei</a:t>
                      </a:r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 err="1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80477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Installasjon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Kapslingsgrad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IP</a:t>
                      </a:r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66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IK-klassifisering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IK08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Omgivelsestemperatur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-30°C to </a:t>
                      </a:r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50</a:t>
                      </a:r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°C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Isosafe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-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Gjennomkobling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4 x 2.5 mm</a:t>
                      </a:r>
                      <a:r>
                        <a:rPr lang="nb-NO" altLang="zh-CN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²</a:t>
                      </a:r>
                      <a:endParaRPr lang="en-US" altLang="zh-CN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Hulltaking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-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Byggehøyde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59 mm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Tiltbar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Nei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 x D x H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1400 x </a:t>
                      </a:r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70</a:t>
                      </a:r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x </a:t>
                      </a:r>
                      <a:r>
                        <a:rPr 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59</a:t>
                      </a:r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mm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Materiale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P</a:t>
                      </a:r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C + Stål</a:t>
                      </a:r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14859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05338736"/>
                  </a:ext>
                </a:extLst>
              </a:tr>
              <a:tr h="129540">
                <a:tc gridSpan="2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Lysytelse og kvalitet 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900" b="1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Lumen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4950 </a:t>
                      </a:r>
                      <a:r>
                        <a:rPr lang="en-US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lm</a:t>
                      </a:r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- 3050 </a:t>
                      </a:r>
                      <a:r>
                        <a:rPr lang="en-US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lm</a:t>
                      </a:r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Lumen per Watt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146 </a:t>
                      </a:r>
                      <a:r>
                        <a:rPr lang="en-US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lm</a:t>
                      </a:r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/W  - 153 </a:t>
                      </a:r>
                      <a:r>
                        <a:rPr lang="en-US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lm</a:t>
                      </a:r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/W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Fargetemperatur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4000K</a:t>
                      </a: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Fargegjengivelse (RA)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≥80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SDCM /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MacAdamstep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≤</a:t>
                      </a:r>
                      <a:r>
                        <a:rPr lang="en-US" altLang="zh-CN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3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Lysspredning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120°</a:t>
                      </a: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Optikk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Opal</a:t>
                      </a: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UGR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-</a:t>
                      </a: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796647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Levetid ved 25C°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Levetid 50 000t 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a-DK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</a:t>
                      </a:r>
                      <a:r>
                        <a:rPr lang="en-US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9</a:t>
                      </a:r>
                      <a:r>
                        <a:rPr lang="da-DK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0B10</a:t>
                      </a: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  <a:tr h="12954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Levetid </a:t>
                      </a:r>
                      <a:r>
                        <a:rPr lang="en-US" alt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10</a:t>
                      </a:r>
                      <a:r>
                        <a:rPr lang="nb-NO" sz="800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  <a:sym typeface="+mn-ea"/>
                        </a:rPr>
                        <a:t>0 000t 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nb-NO" sz="800" b="0" i="0" u="none" strike="noStrike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L80B50</a:t>
                      </a:r>
                      <a:endParaRPr lang="en-US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nb-NO" alt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11153461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900" b="1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Antall per sikring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endParaRPr lang="nb-NO" sz="900" b="1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0" marR="7620" marT="7620" marB="0" anchor="ctr">
                    <a:lnL>
                      <a:noFill/>
                    </a:lnL>
                    <a:lnR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0945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 algn="l" fontAlgn="ctr">
                        <a:buFont typeface="+mj-lt"/>
                        <a:buNone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B-karakteristikk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B10 = 16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stk</a:t>
                      </a: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, B16 = 26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stk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21198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C-karakteristikk</a:t>
                      </a:r>
                    </a:p>
                  </a:txBody>
                  <a:tcPr marL="0" marR="7620" marT="7620" marB="0" anchor="ctr">
                    <a:lnL>
                      <a:noFill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C10 = 34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stk</a:t>
                      </a:r>
                      <a:r>
                        <a:rPr lang="nb-NO" sz="800" b="0" i="0" u="none" strike="noStrike" dirty="0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, C16 = 55 </a:t>
                      </a:r>
                      <a:r>
                        <a:rPr lang="nb-NO" sz="800" b="0" i="0" u="none" strike="noStrike" dirty="0" err="1">
                          <a:solidFill>
                            <a:srgbClr val="374151"/>
                          </a:solidFill>
                          <a:effectLst/>
                          <a:latin typeface="Plus Jakarta Sans" pitchFamily="2" charset="0"/>
                          <a:cs typeface="Plus Jakarta Sans" pitchFamily="2" charset="0"/>
                        </a:rPr>
                        <a:t>stk</a:t>
                      </a:r>
                      <a:endParaRPr lang="nb-NO" sz="800" b="0" i="0" u="none" strike="noStrike" dirty="0">
                        <a:solidFill>
                          <a:srgbClr val="374151"/>
                        </a:solidFill>
                        <a:effectLst/>
                        <a:latin typeface="Plus Jakarta Sans" pitchFamily="2" charset="0"/>
                        <a:cs typeface="Plus Jakarta Sans" pitchFamily="2" charset="0"/>
                      </a:endParaRPr>
                    </a:p>
                  </a:txBody>
                  <a:tcPr marL="180000" marR="7620" marT="762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4436635"/>
                  </a:ext>
                </a:extLst>
              </a:tr>
            </a:tbl>
          </a:graphicData>
        </a:graphic>
      </p:graphicFrame>
      <p:pic>
        <p:nvPicPr>
          <p:cNvPr id="23" name="Plassholder for innhold 22" descr="Et bilde som inneholder lampe, Lysrørslampe, lett&#10;&#10;KI-generert innhold kan være feil.">
            <a:extLst>
              <a:ext uri="{FF2B5EF4-FFF2-40B4-BE49-F238E27FC236}">
                <a16:creationId xmlns:a16="http://schemas.microsoft.com/office/drawing/2014/main" id="{4A79CE54-9B86-9520-BA1F-A0A712FD3BB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3734632" y="1310001"/>
            <a:ext cx="2632623" cy="1643565"/>
          </a:xfrm>
          <a:prstGeom prst="rect">
            <a:avLst/>
          </a:prstGeom>
        </p:spPr>
      </p:pic>
      <p:pic>
        <p:nvPicPr>
          <p:cNvPr id="25" name="图片 6">
            <a:extLst>
              <a:ext uri="{FF2B5EF4-FFF2-40B4-BE49-F238E27FC236}">
                <a16:creationId xmlns:a16="http://schemas.microsoft.com/office/drawing/2014/main" id="{1CCFAB8B-CC71-0873-245E-A9F6815B0EE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rcRect l="39457" r="11723"/>
          <a:stretch>
            <a:fillRect/>
          </a:stretch>
        </p:blipFill>
        <p:spPr>
          <a:xfrm>
            <a:off x="4153555" y="3236839"/>
            <a:ext cx="1794776" cy="540000"/>
          </a:xfrm>
          <a:prstGeom prst="rect">
            <a:avLst/>
          </a:prstGeom>
        </p:spPr>
      </p:pic>
      <p:pic>
        <p:nvPicPr>
          <p:cNvPr id="26" name="Bilde 25">
            <a:extLst>
              <a:ext uri="{FF2B5EF4-FFF2-40B4-BE49-F238E27FC236}">
                <a16:creationId xmlns:a16="http://schemas.microsoft.com/office/drawing/2014/main" id="{6FDA5A48-7DFB-98E1-9B20-6DE03B11144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1599" y="3886672"/>
            <a:ext cx="2518688" cy="2294660"/>
          </a:xfrm>
          <a:prstGeom prst="rect">
            <a:avLst/>
          </a:prstGeom>
        </p:spPr>
      </p:pic>
      <p:pic>
        <p:nvPicPr>
          <p:cNvPr id="28" name="Bilde 27">
            <a:extLst>
              <a:ext uri="{FF2B5EF4-FFF2-40B4-BE49-F238E27FC236}">
                <a16:creationId xmlns:a16="http://schemas.microsoft.com/office/drawing/2014/main" id="{7A3B9069-97CC-B310-2725-5DA56E23B5E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3563" y="6409179"/>
            <a:ext cx="2589324" cy="5156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zI1NDJlMzEyZDI5NTQ1NjQwNDFhMWUwYzc0YmMzMDEifQ=="/>
</p:tagLst>
</file>

<file path=ppt/theme/theme1.xml><?xml version="1.0" encoding="utf-8"?>
<a:theme xmlns:a="http://schemas.openxmlformats.org/drawingml/2006/main" name="Office-tema">
  <a:themeElements>
    <a:clrScheme name="Office-t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ema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D8AB6F67E21A04AA130126530D47BCB" ma:contentTypeVersion="15" ma:contentTypeDescription="Opprett et nytt dokument." ma:contentTypeScope="" ma:versionID="b8cdb304c492b7f6743070ecac798623">
  <xsd:schema xmlns:xsd="http://www.w3.org/2001/XMLSchema" xmlns:xs="http://www.w3.org/2001/XMLSchema" xmlns:p="http://schemas.microsoft.com/office/2006/metadata/properties" xmlns:ns2="e7603638-c54e-41e1-a330-3e7d038ae98f" xmlns:ns3="ca9d124e-d3e8-49d8-9bdf-364a1f99e633" targetNamespace="http://schemas.microsoft.com/office/2006/metadata/properties" ma:root="true" ma:fieldsID="116cff7d369129e8c820f9d7981dd93e" ns2:_="" ns3:_="">
    <xsd:import namespace="e7603638-c54e-41e1-a330-3e7d038ae98f"/>
    <xsd:import namespace="ca9d124e-d3e8-49d8-9bdf-364a1f99e6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603638-c54e-41e1-a330-3e7d038ae9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Bildemerkelapper" ma:readOnly="false" ma:fieldId="{5cf76f15-5ced-4ddc-b409-7134ff3c332f}" ma:taxonomyMulti="true" ma:sspId="ea75c521-6be0-427e-b98f-9d5a076b8ac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9d124e-d3e8-49d8-9bdf-364a1f99e633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23c2af55-9380-43e2-b372-84778476f260}" ma:internalName="TaxCatchAll" ma:showField="CatchAllData" ma:web="ca9d124e-d3e8-49d8-9bdf-364a1f99e6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7603638-c54e-41e1-a330-3e7d038ae98f">
      <Terms xmlns="http://schemas.microsoft.com/office/infopath/2007/PartnerControls"/>
    </lcf76f155ced4ddcb4097134ff3c332f>
    <TaxCatchAll xmlns="ca9d124e-d3e8-49d8-9bdf-364a1f99e633" xsi:nil="true"/>
  </documentManagement>
</p:properties>
</file>

<file path=customXml/itemProps1.xml><?xml version="1.0" encoding="utf-8"?>
<ds:datastoreItem xmlns:ds="http://schemas.openxmlformats.org/officeDocument/2006/customXml" ds:itemID="{48CAA865-AC3A-4639-BB8D-5188E08F0566}">
  <ds:schemaRefs/>
</ds:datastoreItem>
</file>

<file path=customXml/itemProps2.xml><?xml version="1.0" encoding="utf-8"?>
<ds:datastoreItem xmlns:ds="http://schemas.openxmlformats.org/officeDocument/2006/customXml" ds:itemID="{F572888E-A104-4122-A60E-D51298D375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603638-c54e-41e1-a330-3e7d038ae98f"/>
    <ds:schemaRef ds:uri="ca9d124e-d3e8-49d8-9bdf-364a1f99e6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2F95496-0D7A-4264-AF0C-BB3F1B2A394A}">
  <ds:schemaRefs>
    <ds:schemaRef ds:uri="http://purl.org/dc/terms/"/>
    <ds:schemaRef ds:uri="http://schemas.microsoft.com/office/2006/documentManagement/types"/>
    <ds:schemaRef ds:uri="ca9d124e-d3e8-49d8-9bdf-364a1f99e633"/>
    <ds:schemaRef ds:uri="http://purl.org/dc/elements/1.1/"/>
    <ds:schemaRef ds:uri="http://www.w3.org/XML/1998/namespace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schemas.microsoft.com/office/infopath/2007/PartnerControls"/>
    <ds:schemaRef ds:uri="e7603638-c54e-41e1-a330-3e7d038ae98f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340</TotalTime>
  <Words>218</Words>
  <Application>Microsoft Office PowerPoint</Application>
  <PresentationFormat>A4 (210 x 297 mm)</PresentationFormat>
  <Paragraphs>73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Plus Jakarta Sans</vt:lpstr>
      <vt:lpstr>Office-tema</vt:lpstr>
      <vt:lpstr>PowerPoint-presentasjon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FDV Downlight</dc:title>
  <dc:creator>Kenneth Konstantin Åstrøm</dc:creator>
  <cp:lastModifiedBy>Jan Roger Angelsen</cp:lastModifiedBy>
  <cp:revision>101</cp:revision>
  <cp:lastPrinted>2023-05-25T02:05:00Z</cp:lastPrinted>
  <dcterms:created xsi:type="dcterms:W3CDTF">2022-03-29T07:44:00Z</dcterms:created>
  <dcterms:modified xsi:type="dcterms:W3CDTF">2026-03-25T12:11:11Z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4BAA957C2D4A4154B00860364079B457_12</vt:lpwstr>
  </property>
  <property fmtid="{D5CDD505-2E9C-101B-9397-08002B2CF9AE}" pid="3" name="KSOProductBuildVer">
    <vt:lpwstr>2052-12.1.0.16929</vt:lpwstr>
  </property>
  <property fmtid="{D5CDD505-2E9C-101B-9397-08002B2CF9AE}" pid="4" name="ContentTypeId">
    <vt:lpwstr>0x0101002D8AB6F67E21A04AA130126530D47BCB</vt:lpwstr>
  </property>
  <property fmtid="{D5CDD505-2E9C-101B-9397-08002B2CF9AE}" pid="5" name="MediaServiceImageTags">
    <vt:lpwstr/>
  </property>
</Properties>
</file>